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</p:sldMasterIdLst>
  <p:notesMasterIdLst>
    <p:notesMasterId r:id="rId53"/>
  </p:notesMasterIdLst>
  <p:sldIdLst>
    <p:sldId id="256" r:id="rId2"/>
    <p:sldId id="290" r:id="rId3"/>
    <p:sldId id="289" r:id="rId4"/>
    <p:sldId id="264" r:id="rId5"/>
    <p:sldId id="261" r:id="rId6"/>
    <p:sldId id="286" r:id="rId7"/>
    <p:sldId id="257" r:id="rId8"/>
    <p:sldId id="262" r:id="rId9"/>
    <p:sldId id="300" r:id="rId10"/>
    <p:sldId id="301" r:id="rId11"/>
    <p:sldId id="297" r:id="rId12"/>
    <p:sldId id="260" r:id="rId13"/>
    <p:sldId id="258" r:id="rId14"/>
    <p:sldId id="282" r:id="rId15"/>
    <p:sldId id="269" r:id="rId16"/>
    <p:sldId id="305" r:id="rId17"/>
    <p:sldId id="293" r:id="rId18"/>
    <p:sldId id="294" r:id="rId19"/>
    <p:sldId id="295" r:id="rId20"/>
    <p:sldId id="306" r:id="rId21"/>
    <p:sldId id="307" r:id="rId22"/>
    <p:sldId id="311" r:id="rId23"/>
    <p:sldId id="259" r:id="rId24"/>
    <p:sldId id="270" r:id="rId25"/>
    <p:sldId id="303" r:id="rId26"/>
    <p:sldId id="304" r:id="rId27"/>
    <p:sldId id="271" r:id="rId28"/>
    <p:sldId id="296" r:id="rId29"/>
    <p:sldId id="267" r:id="rId30"/>
    <p:sldId id="284" r:id="rId31"/>
    <p:sldId id="283" r:id="rId32"/>
    <p:sldId id="285" r:id="rId33"/>
    <p:sldId id="274" r:id="rId34"/>
    <p:sldId id="278" r:id="rId35"/>
    <p:sldId id="273" r:id="rId36"/>
    <p:sldId id="272" r:id="rId37"/>
    <p:sldId id="298" r:id="rId38"/>
    <p:sldId id="276" r:id="rId39"/>
    <p:sldId id="281" r:id="rId40"/>
    <p:sldId id="314" r:id="rId41"/>
    <p:sldId id="315" r:id="rId42"/>
    <p:sldId id="313" r:id="rId43"/>
    <p:sldId id="277" r:id="rId44"/>
    <p:sldId id="268" r:id="rId45"/>
    <p:sldId id="280" r:id="rId46"/>
    <p:sldId id="288" r:id="rId47"/>
    <p:sldId id="279" r:id="rId48"/>
    <p:sldId id="317" r:id="rId49"/>
    <p:sldId id="287" r:id="rId50"/>
    <p:sldId id="299" r:id="rId51"/>
    <p:sldId id="30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CCB70-B02E-4665-BC74-FD0BE555B3D4}" v="10089" dt="2018-09-04T23:21:39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94660"/>
  </p:normalViewPr>
  <p:slideViewPr>
    <p:cSldViewPr snapToGrid="0">
      <p:cViewPr varScale="1">
        <p:scale>
          <a:sx n="65" d="100"/>
          <a:sy n="65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80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43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9/4/2018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9/4/2018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9/4/2018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9/4/2018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9/4/2018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9/4/2018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elmish" TargetMode="External"/><Relationship Id="rId2" Type="http://schemas.openxmlformats.org/officeDocument/2006/relationships/hyperlink" Target="http://fable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fe-stack.github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Elmish.XamarinForm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Elmish.XamarinForm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Elmish.XamarinForm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460C-C708-4B00-AE4B-860E1FE8A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Making Mobile Apps Simple with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90D36-18E7-4835-B417-5CBB2B5B1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909" y="4364181"/>
            <a:ext cx="8160327" cy="2175163"/>
          </a:xfrm>
        </p:spPr>
        <p:txBody>
          <a:bodyPr>
            <a:normAutofit/>
          </a:bodyPr>
          <a:lstStyle/>
          <a:p>
            <a:r>
              <a:rPr lang="en-GB" sz="2400" dirty="0"/>
              <a:t>EXF - </a:t>
            </a:r>
            <a:r>
              <a:rPr lang="en-GB" sz="2400" dirty="0" err="1"/>
              <a:t>Elmish</a:t>
            </a:r>
            <a:r>
              <a:rPr lang="en-GB" sz="2400" dirty="0"/>
              <a:t> + Xamarin</a:t>
            </a:r>
          </a:p>
          <a:p>
            <a:r>
              <a:rPr lang="en-GB" sz="2400" dirty="0"/>
              <a:t>Don Syme, Researcher, F# Community Contributor</a:t>
            </a:r>
          </a:p>
          <a:p>
            <a:r>
              <a:rPr lang="en-GB" sz="2400" dirty="0"/>
              <a:t>Jim Bennett,  Cloud Dev Advocate</a:t>
            </a:r>
          </a:p>
          <a:p>
            <a:r>
              <a:rPr lang="en-GB" sz="2400" dirty="0"/>
              <a:t>+ contributors</a:t>
            </a:r>
          </a:p>
        </p:txBody>
      </p:sp>
    </p:spTree>
    <p:extLst>
      <p:ext uri="{BB962C8B-B14F-4D97-AF65-F5344CB8AC3E}">
        <p14:creationId xmlns:p14="http://schemas.microsoft.com/office/powerpoint/2010/main" val="71919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Fable has popularized the “Elm” architecture in F#</a:t>
            </a:r>
          </a:p>
          <a:p>
            <a:pPr lvl="1"/>
            <a:r>
              <a:rPr lang="en-GB" dirty="0" err="1"/>
              <a:t>Fable+Elmish</a:t>
            </a:r>
            <a:r>
              <a:rPr lang="en-GB" dirty="0"/>
              <a:t> makes web app development simple</a:t>
            </a:r>
          </a:p>
          <a:p>
            <a:pPr lvl="1"/>
            <a:r>
              <a:rPr lang="en-GB" dirty="0"/>
              <a:t>All F# code</a:t>
            </a:r>
          </a:p>
          <a:p>
            <a:pPr lvl="1"/>
            <a:r>
              <a:rPr lang="en-GB" dirty="0"/>
              <a:t>View descriptions are separated but simple, and in F#</a:t>
            </a:r>
          </a:p>
          <a:p>
            <a:endParaRPr lang="en-GB" dirty="0"/>
          </a:p>
          <a:p>
            <a:r>
              <a:rPr lang="en-GB" dirty="0"/>
              <a:t>I’m very influenced by SAFE Stack </a:t>
            </a:r>
          </a:p>
          <a:p>
            <a:pPr lvl="1"/>
            <a:r>
              <a:rPr lang="en-GB" dirty="0"/>
              <a:t>Steffen Forkmann reports that non-F# people have found </a:t>
            </a:r>
            <a:r>
              <a:rPr lang="en-GB" dirty="0" err="1"/>
              <a:t>Fable+Elmish</a:t>
            </a:r>
            <a:r>
              <a:rPr lang="en-GB" dirty="0"/>
              <a:t> simple and easy in business contexts (client/cloud e-charging stations)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linkClick r:id="rId2"/>
              </a:rPr>
              <a:t>http://fable.io</a:t>
            </a:r>
            <a:r>
              <a:rPr lang="en-GB" dirty="0"/>
              <a:t>     		</a:t>
            </a:r>
            <a:r>
              <a:rPr lang="en-GB" dirty="0">
                <a:hlinkClick r:id="rId3"/>
              </a:rPr>
              <a:t>http://github.com/elmish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hlinkClick r:id="rId4"/>
              </a:rPr>
              <a:t>https://safe-stack.github.io/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69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What’s needed?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the simplicity of Fable + </a:t>
            </a:r>
            <a:r>
              <a:rPr lang="en-GB" dirty="0" err="1"/>
              <a:t>Elmish</a:t>
            </a:r>
            <a:r>
              <a:rPr lang="en-GB" dirty="0"/>
              <a:t>, but for Xamarin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000" dirty="0"/>
              <a:t>(aside: you can do </a:t>
            </a:r>
            <a:r>
              <a:rPr lang="en-GB" sz="2000" dirty="0" err="1"/>
              <a:t>Fable+Elmish</a:t>
            </a:r>
            <a:r>
              <a:rPr lang="en-GB" sz="2000" dirty="0"/>
              <a:t> to </a:t>
            </a:r>
            <a:r>
              <a:rPr lang="en-GB" sz="2000" dirty="0" err="1"/>
              <a:t>ReactNative</a:t>
            </a:r>
            <a:r>
              <a:rPr lang="en-GB" sz="2000" dirty="0"/>
              <a:t> already)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3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EXF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92500" lnSpcReduction="20000"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The model from which the view is generated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Pressed: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The messages which cause updates to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Returns the initial state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Pressed=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The function to update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themodel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(model: Model)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Pressed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 /// The function to produce the view elements for a given model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3EB82-C2CE-4608-B3D4-AFC391E22F2E}"/>
              </a:ext>
            </a:extLst>
          </p:cNvPr>
          <p:cNvSpPr txBox="1"/>
          <p:nvPr/>
        </p:nvSpPr>
        <p:spPr>
          <a:xfrm>
            <a:off x="4322618" y="3671455"/>
            <a:ext cx="7223388" cy="28976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inherit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Application ()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runner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Program.mkProgram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App.init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App.update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App.view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|&gt;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Program.runWithDynamicView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058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95F4A8-8611-466E-9930-D4B0EB468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1249362"/>
            <a:ext cx="10890913" cy="54562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Install Visual Studio </a:t>
            </a:r>
          </a:p>
          <a:p>
            <a:pPr marL="228600" lvl="1" indent="0">
              <a:buNone/>
            </a:pPr>
            <a:r>
              <a:rPr lang="en-GB" sz="2400" dirty="0"/>
              <a:t>		(Mac or Windows with .NET Core and Xamarin enabled)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Create an app</a:t>
            </a:r>
          </a:p>
          <a:p>
            <a:pPr marL="457200" indent="-457200">
              <a:buFont typeface="+mj-lt"/>
              <a:buAutoNum type="arabicPeriod"/>
            </a:pPr>
            <a:endParaRPr lang="en-GB" sz="2800" dirty="0"/>
          </a:p>
          <a:p>
            <a:pPr marL="457200" indent="-457200">
              <a:buFont typeface="+mj-lt"/>
              <a:buAutoNum type="arabicPeriod"/>
            </a:pPr>
            <a:endParaRPr lang="en-GB" sz="2800" dirty="0"/>
          </a:p>
          <a:p>
            <a:pPr marL="457200" indent="-457200">
              <a:buFont typeface="+mj-lt"/>
              <a:buAutoNum type="arabicPeriod"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Plug in your Android via USB, enable developer mode, install USB drivers (Windows) etc.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Build/deploy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2810153" y="2954044"/>
            <a:ext cx="7292491" cy="1023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dotnet new -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Elmish.XamarinForms.Templates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dotnet new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elmish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-forms-app -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lang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 F# -n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FriedChickenApp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C646F0-2BAD-420E-8F3F-E5BC5FE45151}"/>
              </a:ext>
            </a:extLst>
          </p:cNvPr>
          <p:cNvSpPr txBox="1"/>
          <p:nvPr/>
        </p:nvSpPr>
        <p:spPr>
          <a:xfrm>
            <a:off x="2810153" y="5974007"/>
            <a:ext cx="7017150" cy="4718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msbuild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FriedChickenApp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\FriedChickenApp.sln</a:t>
            </a:r>
          </a:p>
        </p:txBody>
      </p:sp>
    </p:spTree>
    <p:extLst>
      <p:ext uri="{BB962C8B-B14F-4D97-AF65-F5344CB8AC3E}">
        <p14:creationId xmlns:p14="http://schemas.microsoft.com/office/powerpoint/2010/main" val="253475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1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3074" name="Picture 2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5E3A3078-9559-4945-84CB-8A76E4582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940" y="690031"/>
            <a:ext cx="3024492" cy="537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code. </a:t>
            </a:r>
          </a:p>
          <a:p>
            <a:pPr lvl="3"/>
            <a:r>
              <a:rPr lang="en-GB" sz="2400" dirty="0"/>
              <a:t>Lots of named, optional arguments, a fundamental tool for attribute-heavy DSLs in F#.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E8B8-758E-423B-ADBB-52510E24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51" y="3220986"/>
            <a:ext cx="8390326" cy="1749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64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 and simple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797FA0-2B9A-4205-87EB-7A4BB64D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91" y="3750590"/>
            <a:ext cx="9335916" cy="2787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76FAC-B0FA-4754-A362-2AB770D67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85" y="3107410"/>
            <a:ext cx="5697536" cy="2410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84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 and simple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(content=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(padding=30.0,verticalOptions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children=[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 string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"Increment"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Increment))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"Decrement"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Decrement))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value=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(int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"Step size: %d"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"Reset"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command=(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Reset),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canExecute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(model &lt;&gt;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initModel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))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4053790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view function returns a </a:t>
            </a:r>
            <a:r>
              <a:rPr lang="en-GB" dirty="0" err="1"/>
              <a:t>ViewElement</a:t>
            </a:r>
            <a:endParaRPr lang="en-GB" dirty="0"/>
          </a:p>
          <a:p>
            <a:pPr lvl="1"/>
            <a:r>
              <a:rPr lang="en-GB" dirty="0"/>
              <a:t>Simple correspondence to </a:t>
            </a:r>
            <a:r>
              <a:rPr lang="en-GB" dirty="0" err="1"/>
              <a:t>Xamarin.Forms</a:t>
            </a:r>
            <a:r>
              <a:rPr lang="en-GB" dirty="0"/>
              <a:t> elements</a:t>
            </a:r>
          </a:p>
          <a:p>
            <a:pPr lvl="1"/>
            <a:r>
              <a:rPr lang="en-GB" dirty="0"/>
              <a:t>A </a:t>
            </a:r>
            <a:r>
              <a:rPr lang="en-GB" dirty="0" err="1"/>
              <a:t>ViewElement</a:t>
            </a:r>
            <a:r>
              <a:rPr lang="en-GB" dirty="0"/>
              <a:t> is a property bag (immutable array of properties)</a:t>
            </a:r>
          </a:p>
          <a:p>
            <a:endParaRPr lang="en-GB" dirty="0"/>
          </a:p>
          <a:p>
            <a:r>
              <a:rPr lang="en-GB" dirty="0"/>
              <a:t>“Data binding” replaced by “view evaluation”</a:t>
            </a:r>
          </a:p>
          <a:p>
            <a:pPr lvl="1"/>
            <a:r>
              <a:rPr lang="en-GB" dirty="0"/>
              <a:t>You don’t _react_ to data change, you simply re-evaluate the view</a:t>
            </a:r>
          </a:p>
          <a:p>
            <a:pPr lvl="1"/>
            <a:r>
              <a:rPr lang="en-GB" dirty="0"/>
              <a:t>More on performance later</a:t>
            </a:r>
          </a:p>
          <a:p>
            <a:endParaRPr lang="en-GB" dirty="0"/>
          </a:p>
          <a:p>
            <a:r>
              <a:rPr lang="en-GB" dirty="0"/>
              <a:t>Multi-page apps have a single view function that returns multiple pages (e.g. a navigation stack)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13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967345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3600" dirty="0">
                <a:hlinkClick r:id="rId2"/>
              </a:rPr>
              <a:t>fsprojects.github.io/</a:t>
            </a:r>
            <a:r>
              <a:rPr lang="en-GB" sz="3600" dirty="0" err="1">
                <a:hlinkClick r:id="rId2"/>
              </a:rPr>
              <a:t>Elmish.XamarinForms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9721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/>
          <a:p>
            <a:r>
              <a:rPr lang="en-GB" dirty="0"/>
              <a:t>Layouts</a:t>
            </a:r>
          </a:p>
        </p:txBody>
      </p:sp>
      <p:pic>
        <p:nvPicPr>
          <p:cNvPr id="8194" name="Picture 2" descr="41666541-aae7b246-74a2-11e8-891a-1c9194632d8b.png (500Ã168)">
            <a:extLst>
              <a:ext uri="{FF2B5EF4-FFF2-40B4-BE49-F238E27FC236}">
                <a16:creationId xmlns:a16="http://schemas.microsoft.com/office/drawing/2014/main" id="{93138C94-C56E-4A8D-8E93-2C9A46171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190750"/>
            <a:ext cx="10318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18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/>
          <a:p>
            <a:r>
              <a:rPr lang="en-GB" dirty="0"/>
              <a:t>Layouts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2C582-5978-49CC-8E47-1AC70CBB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3" y="2544437"/>
            <a:ext cx="11524414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>
            <a:normAutofit fontScale="90000"/>
          </a:bodyPr>
          <a:lstStyle/>
          <a:p>
            <a:r>
              <a:rPr lang="en-GB"/>
              <a:t>The VIEW DSL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/>
          <a:p>
            <a:r>
              <a:rPr lang="en-GB"/>
              <a:t>Layouts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EAC0F-6F84-419F-94E6-002484D7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871662"/>
            <a:ext cx="10048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6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THINK: Models and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“The model is what gets saved when an app sleeps.”  </a:t>
            </a:r>
          </a:p>
          <a:p>
            <a:pPr lvl="1"/>
            <a:r>
              <a:rPr lang="en-GB" dirty="0"/>
              <a:t>It must be “enough” to resurrect the essential state of the app on resume. This must be fully explicit.</a:t>
            </a:r>
          </a:p>
          <a:p>
            <a:endParaRPr lang="en-GB" dirty="0"/>
          </a:p>
          <a:p>
            <a:r>
              <a:rPr lang="en-GB" dirty="0"/>
              <a:t>“Given a model you can compute the view”</a:t>
            </a:r>
          </a:p>
          <a:p>
            <a:pPr lvl="1"/>
            <a:r>
              <a:rPr lang="en-GB" dirty="0"/>
              <a:t>using pure functional code</a:t>
            </a:r>
          </a:p>
          <a:p>
            <a:endParaRPr lang="en-GB" dirty="0"/>
          </a:p>
          <a:p>
            <a:r>
              <a:rPr lang="en-GB" dirty="0"/>
              <a:t>“Given a message you can compute the next model” </a:t>
            </a:r>
          </a:p>
          <a:p>
            <a:pPr lvl="1"/>
            <a:r>
              <a:rPr lang="en-GB" dirty="0"/>
              <a:t>using pure functional code + possibly triggering future messages</a:t>
            </a:r>
          </a:p>
        </p:txBody>
      </p:sp>
    </p:spTree>
    <p:extLst>
      <p:ext uri="{BB962C8B-B14F-4D97-AF65-F5344CB8AC3E}">
        <p14:creationId xmlns:p14="http://schemas.microsoft.com/office/powerpoint/2010/main" val="3597454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Dynamic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UI is often dynamic.  </a:t>
            </a:r>
          </a:p>
          <a:p>
            <a:pPr lvl="1"/>
            <a:r>
              <a:rPr lang="en-GB" dirty="0"/>
              <a:t>A game grid changes size</a:t>
            </a:r>
          </a:p>
          <a:p>
            <a:pPr lvl="1"/>
            <a:r>
              <a:rPr lang="en-GB" dirty="0"/>
              <a:t>View elements come and go</a:t>
            </a:r>
          </a:p>
          <a:p>
            <a:pPr lvl="1"/>
            <a:r>
              <a:rPr lang="en-GB" dirty="0"/>
              <a:t>Content changes</a:t>
            </a:r>
          </a:p>
          <a:p>
            <a:pPr lvl="1"/>
            <a:r>
              <a:rPr lang="en-GB" dirty="0"/>
              <a:t>App modes change (logged in/logged out)</a:t>
            </a:r>
          </a:p>
          <a:p>
            <a:r>
              <a:rPr lang="en-GB" dirty="0"/>
              <a:t>One joy of </a:t>
            </a:r>
            <a:r>
              <a:rPr lang="en-GB" dirty="0" err="1"/>
              <a:t>Elmish</a:t>
            </a:r>
            <a:r>
              <a:rPr lang="en-GB" dirty="0"/>
              <a:t> is that dynamic UIs are very simple to prototype</a:t>
            </a:r>
          </a:p>
        </p:txBody>
      </p:sp>
    </p:spTree>
    <p:extLst>
      <p:ext uri="{BB962C8B-B14F-4D97-AF65-F5344CB8AC3E}">
        <p14:creationId xmlns:p14="http://schemas.microsoft.com/office/powerpoint/2010/main" val="378040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That original example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(content=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(padding=30.0,verticalOptions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children=[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 string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"Increment"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Increment))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"Decrement"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Decrement))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value=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(int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"Step size: %d"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"Reset"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command=(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Reset),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canExecute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1054828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That original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(content=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(padding=30.0,verticalOptions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children=[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 string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"Increment"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Increment))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"Decrement"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Decrement))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value=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(int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"Step size: %d"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"Reset"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command=(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Reset),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canExecute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not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model.Unchanged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320565" y="5895578"/>
            <a:ext cx="4816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easy is that?</a:t>
            </a:r>
            <a:endParaRPr lang="en-GB" sz="2000" b="1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II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Jim Bennett</a:t>
            </a:r>
          </a:p>
        </p:txBody>
      </p:sp>
      <p:pic>
        <p:nvPicPr>
          <p:cNvPr id="5122" name="Picture 2" descr="Image result for images tictactoe elmish">
            <a:extLst>
              <a:ext uri="{FF2B5EF4-FFF2-40B4-BE49-F238E27FC236}">
                <a16:creationId xmlns:a16="http://schemas.microsoft.com/office/drawing/2014/main" id="{A7358A68-E7AB-46FC-A228-5E3960139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258" y="1240556"/>
            <a:ext cx="4984750" cy="493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8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Elmish</a:t>
            </a:r>
            <a:r>
              <a:rPr lang="en-GB" dirty="0"/>
              <a:t> is a joy to unit test</a:t>
            </a:r>
          </a:p>
          <a:p>
            <a:r>
              <a:rPr lang="en-GB" dirty="0"/>
              <a:t>Pass in a mock “dispatch” function to test “view”</a:t>
            </a:r>
          </a:p>
          <a:p>
            <a:r>
              <a:rPr lang="en-GB" dirty="0"/>
              <a:t>Can test each message using mock models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88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Re-evaluating the view on each update sounds odd</a:t>
            </a:r>
          </a:p>
          <a:p>
            <a:pPr lvl="1"/>
            <a:r>
              <a:rPr lang="en-GB" dirty="0"/>
              <a:t>Surprisingly, it is ok when updates are human-speed</a:t>
            </a:r>
          </a:p>
          <a:p>
            <a:pPr lvl="1"/>
            <a:r>
              <a:rPr lang="en-GB" dirty="0"/>
              <a:t>Returning “equal” view elements causes zero update for that subtree</a:t>
            </a:r>
          </a:p>
          <a:p>
            <a:endParaRPr lang="en-GB" dirty="0"/>
          </a:p>
          <a:p>
            <a:r>
              <a:rPr lang="en-GB" dirty="0"/>
              <a:t>Use “</a:t>
            </a:r>
            <a:r>
              <a:rPr lang="en-GB" dirty="0" err="1"/>
              <a:t>dependsOn</a:t>
            </a:r>
            <a:r>
              <a:rPr lang="en-GB" dirty="0"/>
              <a:t>” to prevent view re-evaluation</a:t>
            </a:r>
          </a:p>
          <a:p>
            <a:pPr lvl="1"/>
            <a:endParaRPr lang="en-GB" dirty="0"/>
          </a:p>
          <a:p>
            <a:r>
              <a:rPr lang="en-GB" dirty="0"/>
              <a:t>New views are applied </a:t>
            </a:r>
            <a:r>
              <a:rPr lang="en-GB" b="1" dirty="0"/>
              <a:t>differentially</a:t>
            </a:r>
            <a:r>
              <a:rPr lang="en-GB" dirty="0"/>
              <a:t> to actual visual objects</a:t>
            </a:r>
          </a:p>
          <a:p>
            <a:pPr lvl="1"/>
            <a:r>
              <a:rPr lang="en-GB" dirty="0"/>
              <a:t>Step by step diff of previous and next view</a:t>
            </a:r>
          </a:p>
          <a:p>
            <a:pPr lvl="1"/>
            <a:r>
              <a:rPr lang="en-GB" dirty="0"/>
              <a:t>No updates if base properties don’t change</a:t>
            </a:r>
          </a:p>
          <a:p>
            <a:pPr lvl="1"/>
            <a:r>
              <a:rPr lang="en-GB" dirty="0"/>
              <a:t>Lists updated incrementally for changes at end</a:t>
            </a:r>
          </a:p>
          <a:p>
            <a:pPr lvl="1"/>
            <a:endParaRPr lang="en-GB" dirty="0"/>
          </a:p>
          <a:p>
            <a:r>
              <a:rPr lang="en-GB" dirty="0"/>
              <a:t>You’re in control </a:t>
            </a:r>
          </a:p>
          <a:p>
            <a:pPr lvl="1"/>
            <a:r>
              <a:rPr lang="en-GB" dirty="0"/>
              <a:t>can write custom differential update for custom view elements</a:t>
            </a:r>
          </a:p>
        </p:txBody>
      </p:sp>
    </p:spTree>
    <p:extLst>
      <p:ext uri="{BB962C8B-B14F-4D97-AF65-F5344CB8AC3E}">
        <p14:creationId xmlns:p14="http://schemas.microsoft.com/office/powerpoint/2010/main" val="5965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700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EXF,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will talk a bit about using EXF and give a demo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20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value=double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SliderValueChanged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dependsOn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(…)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model (count, step)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dependsOn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model (count, step)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value=double count,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SliderValueChanged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Aim is to change perf of “view” function to be near-constant time</a:t>
            </a:r>
          </a:p>
          <a:p>
            <a:r>
              <a:rPr lang="en-GB" dirty="0"/>
              <a:t>Other techniques:</a:t>
            </a:r>
          </a:p>
          <a:p>
            <a:pPr lvl="1"/>
            <a:r>
              <a:rPr lang="en-GB" dirty="0" err="1"/>
              <a:t>ConditionalWeakTable</a:t>
            </a:r>
            <a:r>
              <a:rPr lang="en-GB" dirty="0"/>
              <a:t>: associate sub-model elements </a:t>
            </a:r>
            <a:r>
              <a:rPr lang="en-GB" dirty="0">
                <a:sym typeface="Wingdings" panose="05000000000000000000" pitchFamily="2" charset="2"/>
              </a:rPr>
              <a:t> view elements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Keep version counters in model to assist </a:t>
            </a:r>
            <a:r>
              <a:rPr lang="en-GB" dirty="0" err="1">
                <a:sym typeface="Wingdings" panose="05000000000000000000" pitchFamily="2" charset="2"/>
              </a:rPr>
              <a:t>dependsOn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Large lists (&gt; ~1000) are a separate topic, see documentation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942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III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ElmishContacts</a:t>
            </a:r>
            <a:r>
              <a:rPr lang="en-GB" dirty="0"/>
              <a:t> is a great example</a:t>
            </a:r>
          </a:p>
          <a:p>
            <a:pPr lvl="1"/>
            <a:r>
              <a:rPr lang="en-GB" dirty="0"/>
              <a:t>On-device per-app SQL-Lite integration</a:t>
            </a:r>
          </a:p>
          <a:p>
            <a:pPr lvl="1"/>
            <a:r>
              <a:rPr lang="en-GB" dirty="0"/>
              <a:t>Using maps </a:t>
            </a:r>
          </a:p>
          <a:p>
            <a:pPr lvl="1"/>
            <a:r>
              <a:rPr lang="en-GB" dirty="0"/>
              <a:t>Asynchronous data loading onto maps</a:t>
            </a:r>
          </a:p>
          <a:p>
            <a:pPr lvl="1"/>
            <a:r>
              <a:rPr lang="en-GB" dirty="0"/>
              <a:t>Catching exceptions and being robust</a:t>
            </a:r>
          </a:p>
          <a:p>
            <a:pPr lvl="1"/>
            <a:r>
              <a:rPr lang="en-GB" dirty="0"/>
              <a:t>Sending SMS, making phone calls and Email using </a:t>
            </a:r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Multi-page with external messages reconciled via the composed app</a:t>
            </a:r>
          </a:p>
          <a:p>
            <a:pPr lvl="1"/>
            <a:r>
              <a:rPr lang="en-GB" dirty="0"/>
              <a:t>Editing and searching lists of things</a:t>
            </a:r>
          </a:p>
          <a:p>
            <a:pPr lvl="1"/>
            <a:r>
              <a:rPr lang="en-GB" dirty="0"/>
              <a:t>Taking photos</a:t>
            </a:r>
          </a:p>
          <a:p>
            <a:pPr lvl="1"/>
            <a:r>
              <a:rPr lang="en-GB" dirty="0"/>
              <a:t>Splash screens</a:t>
            </a:r>
          </a:p>
          <a:p>
            <a:pPr lvl="1"/>
            <a:r>
              <a:rPr lang="en-GB" dirty="0"/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Multi-page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multi-page app still has a single view function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CarouselPage</a:t>
            </a:r>
            <a:r>
              <a:rPr lang="en-GB" dirty="0"/>
              <a:t>, </a:t>
            </a:r>
            <a:r>
              <a:rPr lang="en-GB" dirty="0" err="1"/>
              <a:t>TabbedPage</a:t>
            </a:r>
            <a:r>
              <a:rPr lang="en-GB" dirty="0"/>
              <a:t> with child pages</a:t>
            </a:r>
          </a:p>
          <a:p>
            <a:pPr lvl="1"/>
            <a:r>
              <a:rPr lang="en-GB" dirty="0"/>
              <a:t>Navigation pages has a stack of sub-pages</a:t>
            </a:r>
          </a:p>
          <a:p>
            <a:pPr lvl="1"/>
            <a:endParaRPr lang="en-GB" dirty="0"/>
          </a:p>
          <a:p>
            <a:r>
              <a:rPr lang="en-GB" dirty="0"/>
              <a:t>A multi-page app also has a single model, single message type and single update function</a:t>
            </a:r>
          </a:p>
          <a:p>
            <a:pPr lvl="1"/>
            <a:r>
              <a:rPr lang="en-GB" dirty="0"/>
              <a:t>Pages (or sub-views) can be developed independently</a:t>
            </a:r>
          </a:p>
          <a:p>
            <a:pPr lvl="1"/>
            <a:r>
              <a:rPr lang="en-GB" dirty="0"/>
              <a:t>You compose from pieces, either with combinators or manually</a:t>
            </a:r>
          </a:p>
        </p:txBody>
      </p:sp>
    </p:spTree>
    <p:extLst>
      <p:ext uri="{BB962C8B-B14F-4D97-AF65-F5344CB8AC3E}">
        <p14:creationId xmlns:p14="http://schemas.microsoft.com/office/powerpoint/2010/main" val="158622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think: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“The pieces compose separately</a:t>
            </a:r>
            <a:r>
              <a:rPr lang="en-GB" b="1" dirty="0"/>
              <a:t>”</a:t>
            </a:r>
          </a:p>
          <a:p>
            <a:pPr lvl="1"/>
            <a:r>
              <a:rPr lang="en-GB" dirty="0"/>
              <a:t>Compose the models, messages, update functions, view functions separately</a:t>
            </a:r>
          </a:p>
          <a:p>
            <a:pPr lvl="1"/>
            <a:r>
              <a:rPr lang="en-GB" dirty="0"/>
              <a:t>“External” messages must be resolved during composition</a:t>
            </a:r>
          </a:p>
          <a:p>
            <a:endParaRPr lang="en-GB" dirty="0"/>
          </a:p>
          <a:p>
            <a:r>
              <a:rPr lang="en-GB" dirty="0"/>
              <a:t>“Encapsulation is not the emphasis”</a:t>
            </a:r>
          </a:p>
          <a:p>
            <a:pPr lvl="1"/>
            <a:r>
              <a:rPr lang="en-GB" dirty="0"/>
              <a:t>The sub-page models not hidden when composed</a:t>
            </a:r>
          </a:p>
          <a:p>
            <a:pPr lvl="1"/>
            <a:r>
              <a:rPr lang="en-GB" dirty="0"/>
              <a:t>OO encapsulation is strongly de-emphasized for model/view/update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4832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define your own view extensions easily</a:t>
            </a:r>
          </a:p>
          <a:p>
            <a:r>
              <a:rPr lang="en-GB" dirty="0"/>
              <a:t>Available extensions</a:t>
            </a:r>
          </a:p>
          <a:p>
            <a:pPr lvl="1"/>
            <a:r>
              <a:rPr lang="en-GB" dirty="0"/>
              <a:t>Maps (native maps, fully open source)</a:t>
            </a:r>
          </a:p>
          <a:p>
            <a:pPr lvl="1"/>
            <a:r>
              <a:rPr lang="en-GB" dirty="0" err="1"/>
              <a:t>SkiaSharp</a:t>
            </a:r>
            <a:r>
              <a:rPr lang="en-GB" dirty="0"/>
              <a:t> (2D graphics and animations , fully open source)</a:t>
            </a:r>
          </a:p>
          <a:p>
            <a:pPr lvl="1"/>
            <a:r>
              <a:rPr lang="en-GB" dirty="0" err="1"/>
              <a:t>OxyPlot</a:t>
            </a:r>
            <a:r>
              <a:rPr lang="en-GB" dirty="0"/>
              <a:t> (really great charting, fully open source)</a:t>
            </a:r>
          </a:p>
          <a:p>
            <a:pPr lvl="1"/>
            <a:r>
              <a:rPr lang="en-GB" dirty="0"/>
              <a:t>Urho (3D graphics, fully open source)</a:t>
            </a:r>
          </a:p>
          <a:p>
            <a:pPr lvl="1"/>
            <a:r>
              <a:rPr lang="en-GB" dirty="0"/>
              <a:t>Each in its own small DLL</a:t>
            </a:r>
          </a:p>
          <a:p>
            <a:pPr lvl="1"/>
            <a:r>
              <a:rPr lang="en-GB" dirty="0"/>
              <a:t>Please contribute your own!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16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IV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A8BAA0EE-E6C8-48CB-9640-BB9F7AE8EB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81" y="861668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12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CaveatS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New talk, first time</a:t>
            </a:r>
          </a:p>
          <a:p>
            <a:r>
              <a:rPr lang="en-GB" dirty="0"/>
              <a:t>I’m not a UI designer, I’m a compiler/framework guy</a:t>
            </a:r>
          </a:p>
          <a:p>
            <a:r>
              <a:rPr lang="en-GB" dirty="0"/>
              <a:t>Today the basics of EXF.: good design and app dev is up to you</a:t>
            </a:r>
          </a:p>
          <a:p>
            <a:r>
              <a:rPr lang="en-GB" dirty="0"/>
              <a:t>EXF is open source, community-based, can evolve</a:t>
            </a:r>
          </a:p>
          <a:p>
            <a:r>
              <a:rPr lang="en-GB" dirty="0"/>
              <a:t>Not a Microsoft product</a:t>
            </a:r>
          </a:p>
          <a:p>
            <a:r>
              <a:rPr lang="en-GB" dirty="0"/>
              <a:t>EXF is used with things like </a:t>
            </a:r>
            <a:r>
              <a:rPr lang="en-GB" dirty="0" err="1"/>
              <a:t>Xamarin.Essentials</a:t>
            </a:r>
            <a:endParaRPr lang="en-GB" dirty="0"/>
          </a:p>
          <a:p>
            <a:r>
              <a:rPr lang="en-GB" dirty="0"/>
              <a:t>Please contribute and share</a:t>
            </a:r>
          </a:p>
          <a:p>
            <a:pPr lvl="1"/>
            <a:r>
              <a:rPr lang="en-GB" dirty="0">
                <a:hlinkClick r:id="rId2"/>
              </a:rPr>
              <a:t>fsprojects.github.io/Elmish.XamarinForms</a:t>
            </a:r>
            <a:endParaRPr lang="en-GB" dirty="0"/>
          </a:p>
          <a:p>
            <a:pPr lvl="1"/>
            <a:r>
              <a:rPr lang="en-GB" dirty="0"/>
              <a:t>FSSF Slack “</a:t>
            </a:r>
            <a:r>
              <a:rPr lang="en-GB" dirty="0" err="1"/>
              <a:t>mobiledev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Twitter #fsharp</a:t>
            </a:r>
          </a:p>
        </p:txBody>
      </p:sp>
    </p:spTree>
    <p:extLst>
      <p:ext uri="{BB962C8B-B14F-4D97-AF65-F5344CB8AC3E}">
        <p14:creationId xmlns:p14="http://schemas.microsoft.com/office/powerpoint/2010/main" val="3308180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endParaRPr lang="en-GB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View.ScrollView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 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… then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F04DD3D-A1F3-4D2E-8DBE-EC27C7C22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813" y="263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31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View.ScrollView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 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… then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F04DD3D-A1F3-4D2E-8DBE-EC27C7C22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813" y="263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71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Map( 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… optional arguments …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…need an entirely new kind of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ViewElement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27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Map( 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… optional arguments …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Count the number of additional attributes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Populate and count the inherited attributes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View.BuildView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Add our own attributes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The incremental update method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prevOpt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source target =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Put the pieces together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ViewElement.Create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(…, update,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8307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04027"/>
            <a:ext cx="10890912" cy="52031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Map(?pins: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seq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ViewElement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&gt;, ?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requestedRegion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MapSpan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=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// Count the number of additional attributes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pins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Some _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+ 1 | None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requestedRegion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Some _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+ 1 | None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// Populate the inherited attributes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View.BuildView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// Add our own attributes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pins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None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() | Some v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attribs.Add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MapPinsKey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v)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requestedRegion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None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() | Some v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attribs.Add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MapRegionKey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v) 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// The update method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prevOpt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ViewElement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voption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(source: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ViewElement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 (target: Map) =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source.UpdateElementCollection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prevOpt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MapPinsKey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target.Pins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source.UpdatePrimitive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prevOpt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target,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MapRegionKey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(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target span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target.MoveToRegion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span))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8000"/>
                </a:solidFill>
                <a:latin typeface="Consolas" panose="020B0609020204030204" pitchFamily="49" charset="0"/>
              </a:rPr>
              <a:t>// The element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ViewElement.Create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Xamarin.Forms.Maps.Map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update,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FCFBEEE-713C-4851-93AB-C9237B1B1221}"/>
              </a:ext>
            </a:extLst>
          </p:cNvPr>
          <p:cNvSpPr/>
          <p:nvPr/>
        </p:nvSpPr>
        <p:spPr>
          <a:xfrm>
            <a:off x="3136232" y="1204027"/>
            <a:ext cx="6328610" cy="646331"/>
          </a:xfrm>
          <a:prstGeom prst="wedgeRectCallout">
            <a:avLst>
              <a:gd name="adj1" fmla="val -45477"/>
              <a:gd name="adj2" fmla="val 949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dirty="0"/>
              <a:t>Funky use of F# inline means each particular Map gets pre-counted attributes and minimal update code</a:t>
            </a:r>
          </a:p>
        </p:txBody>
      </p:sp>
    </p:spTree>
    <p:extLst>
      <p:ext uri="{BB962C8B-B14F-4D97-AF65-F5344CB8AC3E}">
        <p14:creationId xmlns:p14="http://schemas.microsoft.com/office/powerpoint/2010/main" val="1227276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Live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An experimental </a:t>
            </a:r>
            <a:r>
              <a:rPr lang="en-GB" dirty="0" err="1"/>
              <a:t>LiveUpdate</a:t>
            </a:r>
            <a:r>
              <a:rPr lang="en-GB" dirty="0"/>
              <a:t> mechanism is available</a:t>
            </a:r>
          </a:p>
          <a:p>
            <a:pPr lvl="1"/>
            <a:r>
              <a:rPr lang="en-GB" dirty="0"/>
              <a:t>F# code for the core of your app is recompiled on host and interpreted on device</a:t>
            </a:r>
          </a:p>
          <a:p>
            <a:pPr lvl="1"/>
            <a:r>
              <a:rPr lang="en-GB" dirty="0"/>
              <a:t>Communication to device via </a:t>
            </a:r>
            <a:r>
              <a:rPr lang="en-GB" dirty="0" err="1"/>
              <a:t>adb</a:t>
            </a:r>
            <a:r>
              <a:rPr lang="en-GB" dirty="0"/>
              <a:t>/http</a:t>
            </a:r>
          </a:p>
          <a:p>
            <a:pPr lvl="1"/>
            <a:r>
              <a:rPr lang="en-GB" dirty="0"/>
              <a:t>Update times ~2sec</a:t>
            </a:r>
          </a:p>
          <a:p>
            <a:r>
              <a:rPr lang="en-GB" dirty="0"/>
              <a:t>Current limitations (please help!)</a:t>
            </a:r>
          </a:p>
          <a:p>
            <a:pPr lvl="1"/>
            <a:r>
              <a:rPr lang="en-GB" dirty="0"/>
              <a:t>One file only</a:t>
            </a:r>
          </a:p>
          <a:p>
            <a:pPr lvl="1"/>
            <a:r>
              <a:rPr lang="en-GB" dirty="0"/>
              <a:t>No state-migration as yet</a:t>
            </a:r>
          </a:p>
          <a:p>
            <a:pPr lvl="1"/>
            <a:r>
              <a:rPr lang="en-GB" dirty="0"/>
              <a:t>Some manual start-up steps</a:t>
            </a:r>
          </a:p>
          <a:p>
            <a:pPr lvl="1"/>
            <a:r>
              <a:rPr lang="en-GB" dirty="0"/>
              <a:t>DEBUG mode only</a:t>
            </a:r>
          </a:p>
          <a:p>
            <a:pPr lvl="1"/>
            <a:r>
              <a:rPr lang="en-GB" dirty="0"/>
              <a:t>Some bugs/limitations in on-device interpreter</a:t>
            </a:r>
          </a:p>
          <a:p>
            <a:pPr lvl="1"/>
            <a:r>
              <a:rPr lang="en-GB" dirty="0"/>
              <a:t>Some differences in semantics for on-device interpreter (e.g. </a:t>
            </a:r>
            <a:r>
              <a:rPr lang="en-GB" dirty="0" err="1"/>
              <a:t>typeof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957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cheats are available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View.Stateful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adds local mutable state unrelated to the model.  Breaks the functional approach but has uses for ephemeral state and rapid-mutation code.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View.WithInternalModel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similar but for local immutable state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View.External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wraps external Xamarin Forms objects, e.g. Page or View.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914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Pragmatics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State persistence</a:t>
            </a:r>
          </a:p>
          <a:p>
            <a:pPr lvl="1"/>
            <a:r>
              <a:rPr lang="en-GB" dirty="0"/>
              <a:t>Prototyping simple, just serialize XML</a:t>
            </a:r>
          </a:p>
          <a:p>
            <a:r>
              <a:rPr lang="en-GB" dirty="0"/>
              <a:t>Time-travel debugging </a:t>
            </a:r>
          </a:p>
          <a:p>
            <a:pPr lvl="1"/>
            <a:r>
              <a:rPr lang="en-GB" dirty="0"/>
              <a:t>Not enabled by default but easy to add as an in-app feature, </a:t>
            </a:r>
            <a:r>
              <a:rPr lang="en-GB" dirty="0" err="1"/>
              <a:t>app.SetModel</a:t>
            </a:r>
            <a:r>
              <a:rPr lang="en-GB" dirty="0"/>
              <a:t>(model)</a:t>
            </a:r>
          </a:p>
          <a:p>
            <a:r>
              <a:rPr lang="en-GB" dirty="0"/>
              <a:t>App size</a:t>
            </a:r>
          </a:p>
          <a:p>
            <a:pPr lvl="1"/>
            <a:r>
              <a:rPr lang="en-GB" dirty="0"/>
              <a:t>See notes in documentation.  Standard Xamarin linking/reduction can be applied</a:t>
            </a:r>
          </a:p>
          <a:p>
            <a:r>
              <a:rPr lang="en-GB" dirty="0"/>
              <a:t>Platform-specifics</a:t>
            </a:r>
          </a:p>
          <a:p>
            <a:pPr lvl="1"/>
            <a:r>
              <a:rPr lang="en-GB" dirty="0"/>
              <a:t>Your core app is .NET Standard 2.0</a:t>
            </a:r>
          </a:p>
          <a:p>
            <a:pPr lvl="1"/>
            <a:r>
              <a:rPr lang="en-GB" dirty="0"/>
              <a:t>Each platform has a project (</a:t>
            </a:r>
            <a:r>
              <a:rPr lang="en-GB" dirty="0" err="1"/>
              <a:t>App.Droid</a:t>
            </a:r>
            <a:r>
              <a:rPr lang="en-GB" dirty="0"/>
              <a:t>, </a:t>
            </a:r>
            <a:r>
              <a:rPr lang="en-GB" dirty="0" err="1"/>
              <a:t>App.iOS</a:t>
            </a:r>
            <a:r>
              <a:rPr lang="en-GB" dirty="0"/>
              <a:t>) and initialization</a:t>
            </a:r>
          </a:p>
          <a:p>
            <a:pPr lvl="1"/>
            <a:r>
              <a:rPr lang="en-GB" dirty="0"/>
              <a:t>You can pass in platform helpers</a:t>
            </a:r>
          </a:p>
          <a:p>
            <a:pPr lvl="1"/>
            <a:r>
              <a:rPr lang="en-GB" dirty="0"/>
              <a:t>Or use platform conditionals</a:t>
            </a:r>
          </a:p>
          <a:p>
            <a:r>
              <a:rPr lang="en-GB" dirty="0"/>
              <a:t>Deploying</a:t>
            </a:r>
          </a:p>
          <a:p>
            <a:pPr lvl="1"/>
            <a:r>
              <a:rPr lang="en-GB" dirty="0"/>
              <a:t>App store deployment and signing follows usual Xamarin processes, linked in docs</a:t>
            </a:r>
          </a:p>
        </p:txBody>
      </p:sp>
    </p:spTree>
    <p:extLst>
      <p:ext uri="{BB962C8B-B14F-4D97-AF65-F5344CB8AC3E}">
        <p14:creationId xmlns:p14="http://schemas.microsoft.com/office/powerpoint/2010/main" val="3529078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EXF </a:t>
            </a:r>
          </a:p>
          <a:p>
            <a:pPr marL="0" indent="0" algn="ctr">
              <a:buNone/>
            </a:pPr>
            <a:r>
              <a:rPr lang="en-GB" dirty="0"/>
              <a:t>= </a:t>
            </a:r>
          </a:p>
          <a:p>
            <a:pPr marL="0" indent="0" algn="ctr">
              <a:buNone/>
            </a:pPr>
            <a:r>
              <a:rPr lang="en-GB" dirty="0"/>
              <a:t>Simple F#-friendly Functional Mobile App Programming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Please get Involved!</a:t>
            </a:r>
          </a:p>
        </p:txBody>
      </p:sp>
    </p:spTree>
    <p:extLst>
      <p:ext uri="{BB962C8B-B14F-4D97-AF65-F5344CB8AC3E}">
        <p14:creationId xmlns:p14="http://schemas.microsoft.com/office/powerpoint/2010/main" val="1859764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hlinkClick r:id="rId2"/>
              </a:rPr>
              <a:t>fsprojects.github.io/</a:t>
            </a:r>
            <a:r>
              <a:rPr lang="en-GB" dirty="0" err="1">
                <a:hlinkClick r:id="rId2"/>
              </a:rPr>
              <a:t>Elmish.XamarinForms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View snippets</a:t>
            </a:r>
          </a:p>
          <a:p>
            <a:pPr lvl="1"/>
            <a:r>
              <a:rPr lang="en-GB" dirty="0"/>
              <a:t>Docs</a:t>
            </a:r>
          </a:p>
          <a:p>
            <a:pPr lvl="1"/>
            <a:r>
              <a:rPr lang="en-GB" dirty="0"/>
              <a:t>Links to Samples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How to use </a:t>
            </a:r>
            <a:r>
              <a:rPr lang="en-GB" dirty="0" err="1"/>
              <a:t>LiveUpdate</a:t>
            </a:r>
            <a:r>
              <a:rPr lang="en-GB" dirty="0"/>
              <a:t> (for small apps)</a:t>
            </a:r>
          </a:p>
          <a:p>
            <a:r>
              <a:rPr lang="en-GB" dirty="0"/>
              <a:t>The </a:t>
            </a:r>
            <a:r>
              <a:rPr lang="en-GB" dirty="0" err="1"/>
              <a:t>AllControls</a:t>
            </a:r>
            <a:r>
              <a:rPr lang="en-GB" dirty="0"/>
              <a:t> sample</a:t>
            </a:r>
          </a:p>
          <a:p>
            <a:r>
              <a:rPr lang="en-GB" dirty="0"/>
              <a:t>Awesome-</a:t>
            </a:r>
            <a:r>
              <a:rPr lang="en-GB" dirty="0" err="1"/>
              <a:t>Elmish.XamarinForms</a:t>
            </a:r>
            <a:r>
              <a:rPr lang="en-GB" dirty="0"/>
              <a:t>!</a:t>
            </a:r>
          </a:p>
          <a:p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Lots of core services</a:t>
            </a:r>
          </a:p>
          <a:p>
            <a:r>
              <a:rPr lang="en-GB" dirty="0"/>
              <a:t>Xamarin docs (</a:t>
            </a:r>
            <a:r>
              <a:rPr lang="en-GB" dirty="0" err="1"/>
              <a:t>e.g.Forms</a:t>
            </a:r>
            <a:r>
              <a:rPr lang="en-GB" dirty="0"/>
              <a:t>,  Android, iOS setup and deploy)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13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journey</a:t>
            </a:r>
          </a:p>
          <a:p>
            <a:r>
              <a:rPr lang="en-GB" dirty="0"/>
              <a:t>The problem</a:t>
            </a:r>
          </a:p>
          <a:p>
            <a:r>
              <a:rPr lang="en-GB" dirty="0"/>
              <a:t>The hope</a:t>
            </a:r>
          </a:p>
          <a:p>
            <a:r>
              <a:rPr lang="en-GB" dirty="0"/>
              <a:t>The basics</a:t>
            </a:r>
          </a:p>
          <a:p>
            <a:r>
              <a:rPr lang="en-GB" dirty="0"/>
              <a:t>Demos</a:t>
            </a:r>
          </a:p>
          <a:p>
            <a:r>
              <a:rPr lang="en-GB" dirty="0"/>
              <a:t>Making it efficient</a:t>
            </a:r>
          </a:p>
          <a:p>
            <a:r>
              <a:rPr lang="en-GB" dirty="0"/>
              <a:t>Unit testing</a:t>
            </a:r>
          </a:p>
          <a:p>
            <a:r>
              <a:rPr lang="en-GB" dirty="0"/>
              <a:t>Extensibility</a:t>
            </a:r>
          </a:p>
          <a:p>
            <a:r>
              <a:rPr lang="en-GB" dirty="0"/>
              <a:t>Live update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4476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170" name="Picture 2" descr="Image result for Friends don't let friends do">
            <a:extLst>
              <a:ext uri="{FF2B5EF4-FFF2-40B4-BE49-F238E27FC236}">
                <a16:creationId xmlns:a16="http://schemas.microsoft.com/office/drawing/2014/main" id="{64A9E30D-91F5-45E5-842D-FF74EA0F1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81200"/>
            <a:ext cx="56388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59756-3CDD-4989-B50E-A77DA9EC62C6}"/>
              </a:ext>
            </a:extLst>
          </p:cNvPr>
          <p:cNvSpPr txBox="1"/>
          <p:nvPr/>
        </p:nvSpPr>
        <p:spPr>
          <a:xfrm>
            <a:off x="2189334" y="5102098"/>
            <a:ext cx="78133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DO MVVM-XAML FOR MOBILE</a:t>
            </a:r>
          </a:p>
          <a:p>
            <a:pPr algn="ctr"/>
            <a:r>
              <a:rPr lang="en-GB" sz="2000" b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(unless it’s expedient, if there are better choices etc. etc.)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E083C-E4D9-44D8-82BC-1367676DD055}"/>
              </a:ext>
            </a:extLst>
          </p:cNvPr>
          <p:cNvSpPr txBox="1"/>
          <p:nvPr/>
        </p:nvSpPr>
        <p:spPr>
          <a:xfrm>
            <a:off x="5695085" y="1237534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F#</a:t>
            </a:r>
          </a:p>
        </p:txBody>
      </p:sp>
    </p:spTree>
    <p:extLst>
      <p:ext uri="{BB962C8B-B14F-4D97-AF65-F5344CB8AC3E}">
        <p14:creationId xmlns:p14="http://schemas.microsoft.com/office/powerpoint/2010/main" val="18311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9" y="3736492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59" y="643466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061" y="466485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6" y="524893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388" y="3482692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54" y="643466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4" y="379507"/>
            <a:ext cx="2824531" cy="27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4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Early F# embraced </a:t>
            </a:r>
            <a:r>
              <a:rPr lang="en-GB" u="sng" dirty="0"/>
              <a:t>functional programming</a:t>
            </a:r>
            <a:r>
              <a:rPr lang="en-GB" dirty="0"/>
              <a:t> but lacked opinion on </a:t>
            </a:r>
            <a:r>
              <a:rPr lang="en-GB" u="sng" dirty="0"/>
              <a:t>functional app development</a:t>
            </a:r>
            <a:r>
              <a:rPr lang="en-GB" dirty="0"/>
              <a:t>   </a:t>
            </a:r>
          </a:p>
          <a:p>
            <a:endParaRPr lang="en-GB" sz="2800" dirty="0"/>
          </a:p>
          <a:p>
            <a:r>
              <a:rPr lang="en-GB" dirty="0"/>
              <a:t>I’m doing 2 years with the Xamarin/DevDiv teams. 50% F# and 50% other things.</a:t>
            </a:r>
          </a:p>
          <a:p>
            <a:endParaRPr lang="en-GB" sz="1800" dirty="0"/>
          </a:p>
          <a:p>
            <a:r>
              <a:rPr lang="en-GB" dirty="0"/>
              <a:t>We live on an Android/iOS planet (+web +windows).  F# developers need to be able to go mobile.</a:t>
            </a:r>
          </a:p>
          <a:p>
            <a:endParaRPr lang="en-GB" sz="1800" dirty="0"/>
          </a:p>
          <a:p>
            <a:r>
              <a:rPr lang="en-GB" dirty="0"/>
              <a:t>Xamarin is a mature .NET-to-mobile toolchain with very solid components and excellent .NET affinity (.NET Standard 2.0, full .NET semantics, </a:t>
            </a:r>
            <a:r>
              <a:rPr lang="en-GB" dirty="0" err="1"/>
              <a:t>Xamarin.Forms</a:t>
            </a:r>
            <a:r>
              <a:rPr lang="en-GB" dirty="0"/>
              <a:t> for </a:t>
            </a:r>
            <a:r>
              <a:rPr lang="en-GB" dirty="0" err="1"/>
              <a:t>xplat</a:t>
            </a:r>
            <a:r>
              <a:rPr lang="en-GB" dirty="0"/>
              <a:t> mobile)</a:t>
            </a:r>
          </a:p>
          <a:p>
            <a:endParaRPr lang="en-GB" sz="2100" dirty="0"/>
          </a:p>
          <a:p>
            <a:r>
              <a:rPr lang="en-GB" dirty="0"/>
              <a:t>My question in Jan-Jul 2018: Can we make Xamarin </a:t>
            </a:r>
            <a:r>
              <a:rPr lang="en-GB" b="1" dirty="0"/>
              <a:t>simple</a:t>
            </a:r>
            <a:r>
              <a:rPr lang="en-GB" dirty="0"/>
              <a:t> and </a:t>
            </a:r>
            <a:r>
              <a:rPr lang="en-GB" b="1" dirty="0"/>
              <a:t>compelling</a:t>
            </a:r>
            <a:r>
              <a:rPr lang="en-GB" dirty="0"/>
              <a:t> for F# app development?</a:t>
            </a:r>
          </a:p>
        </p:txBody>
      </p:sp>
    </p:spTree>
    <p:extLst>
      <p:ext uri="{BB962C8B-B14F-4D97-AF65-F5344CB8AC3E}">
        <p14:creationId xmlns:p14="http://schemas.microsoft.com/office/powerpoint/2010/main" val="2528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z="2400" dirty="0"/>
              <a:t>Existing F# UI development follows three architectures</a:t>
            </a:r>
          </a:p>
          <a:p>
            <a:pPr lvl="1"/>
            <a:r>
              <a:rPr lang="en-GB" sz="2400" dirty="0" err="1"/>
              <a:t>Adhoc</a:t>
            </a:r>
            <a:r>
              <a:rPr lang="en-GB" sz="2400" dirty="0"/>
              <a:t>. WinForms plus </a:t>
            </a:r>
            <a:r>
              <a:rPr lang="en-GB" sz="2400" dirty="0" err="1"/>
              <a:t>callbacks</a:t>
            </a:r>
            <a:r>
              <a:rPr lang="en-GB" sz="2400" dirty="0"/>
              <a:t>.</a:t>
            </a:r>
          </a:p>
          <a:p>
            <a:pPr lvl="1"/>
            <a:r>
              <a:rPr lang="en-GB" sz="2400" dirty="0"/>
              <a:t>MVVM #1. State in mix of UI controls and mutable model and view model. View is static </a:t>
            </a:r>
            <a:r>
              <a:rPr lang="en-GB" sz="2400" dirty="0" err="1"/>
              <a:t>Xaml</a:t>
            </a:r>
            <a:r>
              <a:rPr lang="en-GB" sz="2400" dirty="0"/>
              <a:t>. </a:t>
            </a:r>
          </a:p>
          <a:p>
            <a:pPr lvl="1"/>
            <a:r>
              <a:rPr lang="en-GB" sz="2400" dirty="0"/>
              <a:t>MVVM #2: Mutable reactive (</a:t>
            </a:r>
            <a:r>
              <a:rPr lang="en-GB" sz="2400" dirty="0" err="1"/>
              <a:t>Gjallahorn</a:t>
            </a:r>
            <a:r>
              <a:rPr lang="en-GB" sz="2400" dirty="0"/>
              <a:t>, WebSharper </a:t>
            </a:r>
            <a:r>
              <a:rPr lang="en-GB" sz="2400" dirty="0" err="1"/>
              <a:t>UI.Next</a:t>
            </a:r>
            <a:r>
              <a:rPr lang="en-GB" sz="2400" dirty="0"/>
              <a:t>, Half </a:t>
            </a:r>
            <a:r>
              <a:rPr lang="en-GB" sz="2400" dirty="0" err="1"/>
              <a:t>Elmish</a:t>
            </a:r>
            <a:r>
              <a:rPr lang="en-GB" sz="2400" dirty="0"/>
              <a:t>).  State held in mutable model elements and modification triggers updates to a mutable UI.</a:t>
            </a:r>
          </a:p>
          <a:p>
            <a:r>
              <a:rPr lang="en-GB" sz="2400" dirty="0"/>
              <a:t>A core problem: </a:t>
            </a:r>
            <a:r>
              <a:rPr lang="en-GB" sz="2400" dirty="0" err="1"/>
              <a:t>MVVM+Xaml</a:t>
            </a:r>
            <a:r>
              <a:rPr lang="en-GB" sz="2400" dirty="0"/>
              <a:t> is not simple</a:t>
            </a:r>
          </a:p>
          <a:p>
            <a:pPr lvl="1"/>
            <a:r>
              <a:rPr lang="en-GB" sz="2400" dirty="0" err="1"/>
              <a:t>Xaml</a:t>
            </a:r>
            <a:r>
              <a:rPr lang="en-GB" sz="2400" dirty="0"/>
              <a:t> was designed on the premise that “designers” would need the UI sliced off from code into a separate DSL.</a:t>
            </a:r>
          </a:p>
          <a:p>
            <a:pPr lvl="1"/>
            <a:r>
              <a:rPr lang="en-GB" sz="2400" dirty="0" err="1"/>
              <a:t>Xaml</a:t>
            </a:r>
            <a:r>
              <a:rPr lang="en-GB" sz="2400" dirty="0"/>
              <a:t> is </a:t>
            </a:r>
            <a:r>
              <a:rPr lang="en-GB" sz="2400" b="1" dirty="0"/>
              <a:t>static</a:t>
            </a:r>
            <a:r>
              <a:rPr lang="en-GB" sz="2400" dirty="0"/>
              <a:t>, with </a:t>
            </a:r>
            <a:r>
              <a:rPr lang="en-GB" sz="2400" b="1" dirty="0"/>
              <a:t>layers of complexity </a:t>
            </a:r>
            <a:r>
              <a:rPr lang="en-GB" sz="2400" dirty="0"/>
              <a:t>(e.g. templating), and </a:t>
            </a:r>
            <a:r>
              <a:rPr lang="en-GB" sz="2400" b="1" dirty="0"/>
              <a:t>code-like constructs</a:t>
            </a:r>
            <a:r>
              <a:rPr lang="en-GB" sz="2400" dirty="0"/>
              <a:t> (behaviours, convertors), and requires </a:t>
            </a:r>
            <a:r>
              <a:rPr lang="en-GB" sz="2400" b="1" dirty="0"/>
              <a:t>complex designer tooling </a:t>
            </a:r>
            <a:r>
              <a:rPr lang="en-GB" sz="2400" dirty="0"/>
              <a:t>(which often fails).</a:t>
            </a:r>
          </a:p>
          <a:p>
            <a:pPr lvl="1"/>
            <a:r>
              <a:rPr lang="en-GB" sz="2400" dirty="0"/>
              <a:t>Separating the UI is fine, but do we really need a separate language to do it?</a:t>
            </a:r>
          </a:p>
          <a:p>
            <a:r>
              <a:rPr lang="en-GB" sz="2400" dirty="0"/>
              <a:t>That said, lots of people do F# + MVVM + </a:t>
            </a:r>
            <a:r>
              <a:rPr lang="en-GB" sz="2400" dirty="0" err="1"/>
              <a:t>Xaml</a:t>
            </a:r>
            <a:r>
              <a:rPr lang="en-GB" sz="2400" dirty="0"/>
              <a:t> with WPF and/or Xamarin.  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3058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797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504</TotalTime>
  <Words>3173</Words>
  <Application>Microsoft Office PowerPoint</Application>
  <PresentationFormat>Widescreen</PresentationFormat>
  <Paragraphs>476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Consolas</vt:lpstr>
      <vt:lpstr>Courier New</vt:lpstr>
      <vt:lpstr>Gill Sans MT</vt:lpstr>
      <vt:lpstr>Open Sans Extrabold</vt:lpstr>
      <vt:lpstr>Wingdings</vt:lpstr>
      <vt:lpstr>Parcel</vt:lpstr>
      <vt:lpstr>Making Mobile Apps Simple with F#</vt:lpstr>
      <vt:lpstr>PowerPoint Presentation</vt:lpstr>
      <vt:lpstr>thanks</vt:lpstr>
      <vt:lpstr>CaveatS</vt:lpstr>
      <vt:lpstr>GUIDE</vt:lpstr>
      <vt:lpstr>PowerPoint Presentation</vt:lpstr>
      <vt:lpstr>The journey</vt:lpstr>
      <vt:lpstr>THE PROBLEM WITH XAML</vt:lpstr>
      <vt:lpstr>THE PROBLEM WITH XAML</vt:lpstr>
      <vt:lpstr>THE PROBLEM WITH XAML</vt:lpstr>
      <vt:lpstr>INSPIRATION</vt:lpstr>
      <vt:lpstr>THE NEED</vt:lpstr>
      <vt:lpstr>A SIMPLE EXF APP</vt:lpstr>
      <vt:lpstr>Getting started</vt:lpstr>
      <vt:lpstr>Demo 1</vt:lpstr>
      <vt:lpstr>The VIEW DSL</vt:lpstr>
      <vt:lpstr>The VIEW DSL</vt:lpstr>
      <vt:lpstr>The VIEW DSL</vt:lpstr>
      <vt:lpstr>The VIEW DSL</vt:lpstr>
      <vt:lpstr>The VIEW DSL</vt:lpstr>
      <vt:lpstr>The VIEW DSL</vt:lpstr>
      <vt:lpstr>The VIEW DSL</vt:lpstr>
      <vt:lpstr>How TO THINK: Models and messages</vt:lpstr>
      <vt:lpstr>Dynamic VIEWS</vt:lpstr>
      <vt:lpstr>The VIEW DSL</vt:lpstr>
      <vt:lpstr>The VIEW DSL</vt:lpstr>
      <vt:lpstr>Demo II</vt:lpstr>
      <vt:lpstr>UNIT TESTING</vt:lpstr>
      <vt:lpstr>MAKING IT EFFICIENT</vt:lpstr>
      <vt:lpstr>Making it efficient</vt:lpstr>
      <vt:lpstr>Making it efficient</vt:lpstr>
      <vt:lpstr>Making it efficient</vt:lpstr>
      <vt:lpstr>MAKING IT EFFICIENT</vt:lpstr>
      <vt:lpstr>Demo III</vt:lpstr>
      <vt:lpstr>LEARN!</vt:lpstr>
      <vt:lpstr>Multi-page apps</vt:lpstr>
      <vt:lpstr>How to think: composition</vt:lpstr>
      <vt:lpstr>EXTENSIBILITY</vt:lpstr>
      <vt:lpstr>Demo IV</vt:lpstr>
      <vt:lpstr>Extensibility (VIEW ELEMENTS)</vt:lpstr>
      <vt:lpstr>Extensibility (VIEW ELEMENTS)</vt:lpstr>
      <vt:lpstr>Extensibility (VIEW ELEMENTS)</vt:lpstr>
      <vt:lpstr>Extensibility (VIEW ELEMENTS)</vt:lpstr>
      <vt:lpstr>extensibility</vt:lpstr>
      <vt:lpstr>Live update</vt:lpstr>
      <vt:lpstr>CHEATING</vt:lpstr>
      <vt:lpstr>Pragmatics</vt:lpstr>
      <vt:lpstr>SUMMARY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1</cp:revision>
  <dcterms:created xsi:type="dcterms:W3CDTF">2018-09-03T17:04:12Z</dcterms:created>
  <dcterms:modified xsi:type="dcterms:W3CDTF">2018-09-04T23:21:39Z</dcterms:modified>
</cp:coreProperties>
</file>